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Century Gothic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CenturyGothic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CenturyGothic-italic.fntdata"/><Relationship Id="rId23" Type="http://schemas.openxmlformats.org/officeDocument/2006/relationships/font" Target="fonts/CenturyGothic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CenturyGothic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e1f21d5e7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e1f21d5e7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535fe47c4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535fe47c4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22a585ee2_0_6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e22a585ee2_0_6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e22a585ee2_0_7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e22a585ee2_0_7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535fe47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535fe47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e22a585ee2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e22a585ee2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2535fe47c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2535fe47c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22a585ee2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22a585ee2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535fe47c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535fe47c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e22a585ee2_0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e22a585ee2_0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535fe47c4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535fe47c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22a585ee2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22a585ee2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licenses/by-sa/3.0" TargetMode="External"/><Relationship Id="rId10" Type="http://schemas.openxmlformats.org/officeDocument/2006/relationships/hyperlink" Target="https://creativecommons.org/licenses/by-sa/3.0" TargetMode="External"/><Relationship Id="rId13" Type="http://schemas.openxmlformats.org/officeDocument/2006/relationships/image" Target="../media/image1.png"/><Relationship Id="rId12" Type="http://schemas.openxmlformats.org/officeDocument/2006/relationships/slide" Target="/ppt/slides/slide12.xm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slide" Target="/ppt/slides/slide2.xml"/><Relationship Id="rId9" Type="http://schemas.openxmlformats.org/officeDocument/2006/relationships/hyperlink" Target="https://commons.wikimedia.org/wiki/File:Sources_of_information.png" TargetMode="External"/><Relationship Id="rId5" Type="http://schemas.openxmlformats.org/officeDocument/2006/relationships/slide" Target="/ppt/slides/slide4.xml"/><Relationship Id="rId6" Type="http://schemas.openxmlformats.org/officeDocument/2006/relationships/slide" Target="/ppt/slides/slide6.xml"/><Relationship Id="rId7" Type="http://schemas.openxmlformats.org/officeDocument/2006/relationships/slide" Target="/ppt/slides/slide8.xml"/><Relationship Id="rId8" Type="http://schemas.openxmlformats.org/officeDocument/2006/relationships/slide" Target="/ppt/slides/slide10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bbc.com/news/business-57554102" TargetMode="External"/><Relationship Id="rId4" Type="http://schemas.openxmlformats.org/officeDocument/2006/relationships/hyperlink" Target="https://brilliant.org/wiki/enigma-machine/" TargetMode="External"/><Relationship Id="rId9" Type="http://schemas.openxmlformats.org/officeDocument/2006/relationships/image" Target="../media/image6.jpg"/><Relationship Id="rId5" Type="http://schemas.openxmlformats.org/officeDocument/2006/relationships/hyperlink" Target="https://www.nbcnews.com/nbc-out/out-news/wwii-codebreaker-alan-turing-becomes-1st-gay-man-british-bank-note-rcna1251" TargetMode="External"/><Relationship Id="rId6" Type="http://schemas.openxmlformats.org/officeDocument/2006/relationships/hyperlink" Target="https://www.amazon.com/Alan-Turing-Enigma-Inspired-Imitation/dp/069116472X" TargetMode="External"/><Relationship Id="rId7" Type="http://schemas.openxmlformats.org/officeDocument/2006/relationships/hyperlink" Target="https://moodle.include-erasmus.eu/mod/forum/discuss.php?d=117" TargetMode="External"/><Relationship Id="rId8" Type="http://schemas.openxmlformats.org/officeDocument/2006/relationships/hyperlink" Target="https://commons.wikimedia.org/wiki/File:Typical_Bletchley_intercept_sheet.jpg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stmargarets.london/archives/2009/05/turings_poisoned_apple.html" TargetMode="External"/><Relationship Id="rId4" Type="http://schemas.openxmlformats.org/officeDocument/2006/relationships/hyperlink" Target="https://docs.google.com/spreadsheets/d/1mvJeOjt-IFGwKm4vK5b9kET0uAhkWaCmEUIa_bYCVfw/edit?usp=sharing" TargetMode="External"/><Relationship Id="rId9" Type="http://schemas.openxmlformats.org/officeDocument/2006/relationships/image" Target="../media/image10.png"/><Relationship Id="rId5" Type="http://schemas.openxmlformats.org/officeDocument/2006/relationships/hyperlink" Target="https://moodle.include-erasmus.eu/mod/assign/view.php?id=1529" TargetMode="External"/><Relationship Id="rId6" Type="http://schemas.openxmlformats.org/officeDocument/2006/relationships/hyperlink" Target="https://creativecommons.org/licenses/by-sa/4.0" TargetMode="External"/><Relationship Id="rId7" Type="http://schemas.openxmlformats.org/officeDocument/2006/relationships/hyperlink" Target="https://commons.wikimedia.org/wiki/File:Apple_Computer_Logo_rainbow.svg" TargetMode="External"/><Relationship Id="rId8" Type="http://schemas.openxmlformats.org/officeDocument/2006/relationships/hyperlink" Target="https://flic.kr/p/cgF6n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rilliant.org/wiki/enigma-machine/" TargetMode="External"/><Relationship Id="rId4" Type="http://schemas.openxmlformats.org/officeDocument/2006/relationships/hyperlink" Target="https://bletchleypark.org.uk/our-story/the-challenge/enigma" TargetMode="External"/><Relationship Id="rId5" Type="http://schemas.openxmlformats.org/officeDocument/2006/relationships/hyperlink" Target="https://moodle.include-erasmus.eu/mod/forum/discuss.php?d=113" TargetMode="External"/><Relationship Id="rId6" Type="http://schemas.openxmlformats.org/officeDocument/2006/relationships/image" Target="../media/image5.jpg"/><Relationship Id="rId7" Type="http://schemas.openxmlformats.org/officeDocument/2006/relationships/hyperlink" Target="https://upload.wikimedia.org/wikipedia/commons/5/5b/Women_in_Bletchley_Park.jpg" TargetMode="External"/><Relationship Id="rId8" Type="http://schemas.openxmlformats.org/officeDocument/2006/relationships/hyperlink" Target="https://creativecommons.org/licenses/by-sa/4.0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jpg"/><Relationship Id="rId10" Type="http://schemas.openxmlformats.org/officeDocument/2006/relationships/hyperlink" Target="https://creativecommons.org/licenses/by-sa/2.0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plato.stanford.edu/entries/turing-machine/" TargetMode="External"/><Relationship Id="rId4" Type="http://schemas.openxmlformats.org/officeDocument/2006/relationships/hyperlink" Target="https://en.wikipedia.org/wiki/Enigma_machine" TargetMode="External"/><Relationship Id="rId9" Type="http://schemas.openxmlformats.org/officeDocument/2006/relationships/hyperlink" Target="https://commons.wikimedia.org/wiki/File:Nazi_German_Enigma_Machine_-_50416780478_Hohlgangsanlage_8,_German_WW2_Underground_Hospital,_Museum_in_St._Lawrence_2020.jpg" TargetMode="External"/><Relationship Id="rId5" Type="http://schemas.openxmlformats.org/officeDocument/2006/relationships/hyperlink" Target="https://en.wikipedia.org/wiki/Turing_test" TargetMode="External"/><Relationship Id="rId6" Type="http://schemas.openxmlformats.org/officeDocument/2006/relationships/hyperlink" Target="https://en.wikipedia.org/wiki/Turing_pattern" TargetMode="External"/><Relationship Id="rId7" Type="http://schemas.openxmlformats.org/officeDocument/2006/relationships/hyperlink" Target="http://sitn.hms.harvard.edu/flash/2012/turing-biography/" TargetMode="External"/><Relationship Id="rId8" Type="http://schemas.openxmlformats.org/officeDocument/2006/relationships/hyperlink" Target="https://moodle.include-erasmus.eu/mod/forum/discuss.php?d=114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9.jpg"/><Relationship Id="rId10" Type="http://schemas.openxmlformats.org/officeDocument/2006/relationships/hyperlink" Target="https://creativecommons.org/licenses/by-sa/2.0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plato.stanford.edu/entries/turing-machine/" TargetMode="External"/><Relationship Id="rId4" Type="http://schemas.openxmlformats.org/officeDocument/2006/relationships/hyperlink" Target="https://brilliant.org/wiki/enigma-machine/" TargetMode="External"/><Relationship Id="rId9" Type="http://schemas.openxmlformats.org/officeDocument/2006/relationships/hyperlink" Target="http://www.teuscher.ch/christof/index.php" TargetMode="External"/><Relationship Id="rId5" Type="http://schemas.openxmlformats.org/officeDocument/2006/relationships/hyperlink" Target="https://www.nbcnews.com/nbc-out/out-news/wwii-codebreaker-alan-turing-becomes-1st-gay-man-british-bank-note-rcna1251" TargetMode="External"/><Relationship Id="rId6" Type="http://schemas.openxmlformats.org/officeDocument/2006/relationships/hyperlink" Target="http://sitn.hms.harvard.edu/flash/2012/turing-biography/" TargetMode="External"/><Relationship Id="rId7" Type="http://schemas.openxmlformats.org/officeDocument/2006/relationships/hyperlink" Target="https://moodle.include-erasmus.eu/mod/forum/discuss.php?d=115" TargetMode="External"/><Relationship Id="rId8" Type="http://schemas.openxmlformats.org/officeDocument/2006/relationships/hyperlink" Target="https://www.flickr.com/photos/brewbooks/3321037646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plato.stanford.edu/entries/turing-machine/" TargetMode="External"/><Relationship Id="rId4" Type="http://schemas.openxmlformats.org/officeDocument/2006/relationships/hyperlink" Target="https://brilliant.org/wiki/enigma-machine/" TargetMode="External"/><Relationship Id="rId5" Type="http://schemas.openxmlformats.org/officeDocument/2006/relationships/hyperlink" Target="https://www.nbcnews.com/nbc-out/out-news/wwii-codebreaker-alan-turing-becomes-1st-gay-man-british-bank-note-rcna1251" TargetMode="External"/><Relationship Id="rId6" Type="http://schemas.openxmlformats.org/officeDocument/2006/relationships/hyperlink" Target="https://moodle.include-erasmus.eu/mod/forum/discuss.php?d=116" TargetMode="External"/><Relationship Id="rId7" Type="http://schemas.openxmlformats.org/officeDocument/2006/relationships/hyperlink" Target="https://en.wikipedia.org/wiki/Enigma_machine" TargetMode="External"/><Relationship Id="rId8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06075" y="0"/>
            <a:ext cx="8432100" cy="2031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7620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0">
                <a:solidFill>
                  <a:srgbClr val="6D9EEB"/>
                </a:solidFill>
                <a:uFill>
                  <a:noFill/>
                </a:uFill>
                <a:latin typeface="Arial Rounded"/>
                <a:ea typeface="Arial Rounded"/>
                <a:cs typeface="Arial Rounded"/>
                <a:sym typeface="Arial Rounded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</a:t>
            </a:r>
            <a:r>
              <a:rPr b="1" lang="en" sz="12000">
                <a:solidFill>
                  <a:srgbClr val="6D9EEB"/>
                </a:solidFill>
                <a:latin typeface="Arial Rounded"/>
                <a:ea typeface="Arial Rounded"/>
                <a:cs typeface="Arial Rounded"/>
                <a:sym typeface="Arial Rounded"/>
              </a:rPr>
              <a:t> </a:t>
            </a:r>
            <a:r>
              <a:rPr b="1" lang="en" sz="12000">
                <a:solidFill>
                  <a:srgbClr val="6D9EEB"/>
                </a:solidFill>
                <a:uFill>
                  <a:noFill/>
                </a:uFill>
                <a:latin typeface="Arial Rounded"/>
                <a:ea typeface="Arial Rounded"/>
                <a:cs typeface="Arial Rounded"/>
                <a:sym typeface="Arial Rounded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</a:t>
            </a:r>
            <a:r>
              <a:rPr b="1" lang="en" sz="12000">
                <a:solidFill>
                  <a:srgbClr val="6D9EEB"/>
                </a:solidFill>
                <a:latin typeface="Arial Rounded"/>
                <a:ea typeface="Arial Rounded"/>
                <a:cs typeface="Arial Rounded"/>
                <a:sym typeface="Arial Rounded"/>
              </a:rPr>
              <a:t> </a:t>
            </a:r>
            <a:r>
              <a:rPr b="1" lang="en" sz="12000">
                <a:solidFill>
                  <a:srgbClr val="6D9EEB"/>
                </a:solidFill>
                <a:uFill>
                  <a:noFill/>
                </a:uFill>
                <a:latin typeface="Arial Rounded"/>
                <a:ea typeface="Arial Rounded"/>
                <a:cs typeface="Arial Rounded"/>
                <a:sym typeface="Arial Rounded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</a:t>
            </a:r>
            <a:r>
              <a:rPr b="1" lang="en" sz="12000">
                <a:solidFill>
                  <a:srgbClr val="6D9EEB"/>
                </a:solidFill>
                <a:latin typeface="Arial Rounded"/>
                <a:ea typeface="Arial Rounded"/>
                <a:cs typeface="Arial Rounded"/>
                <a:sym typeface="Arial Rounded"/>
              </a:rPr>
              <a:t> </a:t>
            </a:r>
            <a:r>
              <a:rPr b="1" lang="en" sz="12000">
                <a:solidFill>
                  <a:srgbClr val="6D9EEB"/>
                </a:solidFill>
                <a:uFill>
                  <a:noFill/>
                </a:uFill>
                <a:latin typeface="Arial Rounded"/>
                <a:ea typeface="Arial Rounded"/>
                <a:cs typeface="Arial Rounded"/>
                <a:sym typeface="Arial Rounded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</a:t>
            </a:r>
            <a:r>
              <a:rPr b="1" lang="en" sz="12000">
                <a:solidFill>
                  <a:srgbClr val="6D9EEB"/>
                </a:solidFill>
                <a:latin typeface="Arial Rounded"/>
                <a:ea typeface="Arial Rounded"/>
                <a:cs typeface="Arial Rounded"/>
                <a:sym typeface="Arial Rounded"/>
              </a:rPr>
              <a:t> </a:t>
            </a:r>
            <a:r>
              <a:rPr b="1" lang="en" sz="12000">
                <a:solidFill>
                  <a:srgbClr val="6D9EEB"/>
                </a:solidFill>
                <a:uFill>
                  <a:noFill/>
                </a:uFill>
                <a:latin typeface="Arial Rounded"/>
                <a:ea typeface="Arial Rounded"/>
                <a:cs typeface="Arial Rounded"/>
                <a:sym typeface="Arial Rounded"/>
                <a:hlinkClick action="ppaction://hlinksldjump"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</a:t>
            </a:r>
            <a:endParaRPr b="1" sz="12000">
              <a:solidFill>
                <a:srgbClr val="6D9EEB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6973500" y="0"/>
            <a:ext cx="123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PURPOSE</a:t>
            </a:r>
            <a:endParaRPr b="1">
              <a:solidFill>
                <a:srgbClr val="E69138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047750" y="0"/>
            <a:ext cx="1288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CURRENCY</a:t>
            </a:r>
            <a:endParaRPr b="1">
              <a:solidFill>
                <a:srgbClr val="E69138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538625" y="0"/>
            <a:ext cx="133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RELEVANCE</a:t>
            </a:r>
            <a:endParaRPr b="1">
              <a:solidFill>
                <a:srgbClr val="E69138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156850" y="0"/>
            <a:ext cx="123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AUTHORITY</a:t>
            </a:r>
            <a:endParaRPr b="1">
              <a:solidFill>
                <a:srgbClr val="E69138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5514475" y="0"/>
            <a:ext cx="133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ACCURACY</a:t>
            </a:r>
            <a:endParaRPr b="1">
              <a:solidFill>
                <a:srgbClr val="E69138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6487075" y="4639400"/>
            <a:ext cx="2565000" cy="431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6FA8D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Sources of Information</a:t>
            </a:r>
            <a:r>
              <a:rPr lang="en" sz="800"/>
              <a:t> by Helixitta, </a:t>
            </a:r>
            <a:r>
              <a:rPr lang="en" sz="800" u="sng">
                <a:solidFill>
                  <a:srgbClr val="6FA8D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3.0</a:t>
            </a:r>
            <a:r>
              <a:rPr lang="en" sz="800" u="sng">
                <a:solidFill>
                  <a:schemeClr val="hlink"/>
                </a:solidFill>
                <a:hlinkClick r:id="rId11"/>
              </a:rPr>
              <a:t> </a:t>
            </a:r>
            <a:r>
              <a:rPr lang="en" sz="800"/>
              <a:t>, via Wikimedia Commons</a:t>
            </a:r>
            <a:endParaRPr sz="800"/>
          </a:p>
        </p:txBody>
      </p:sp>
      <p:pic>
        <p:nvPicPr>
          <p:cNvPr id="61" name="Google Shape;61;p13">
            <a:hlinkClick action="ppaction://hlinksldjump" r:id="rId12"/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352125" y="616149"/>
            <a:ext cx="619324" cy="6193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/>
        </p:nvSpPr>
        <p:spPr>
          <a:xfrm>
            <a:off x="4966150" y="378900"/>
            <a:ext cx="3353700" cy="3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3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PURPOSE</a:t>
            </a:r>
            <a:endParaRPr b="1" sz="24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What is the purpose of the information? Is it to inform, teach, sell, entertain or persuade?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Do the authors/sponsors make their intentions or purpose clear?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Is the information fact, opinion or propaganda?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Does the point of view appear objective and impartial?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Are there political, ideological, cultural, religious, institutional or personal biases?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Note - to help answer Authority and Purpose questions, check out a website's About page.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2">
            <a:hlinkClick action="ppaction://hlinkshowjump?jump=nextslide"/>
          </p:cNvPr>
          <p:cNvSpPr/>
          <p:nvPr/>
        </p:nvSpPr>
        <p:spPr>
          <a:xfrm>
            <a:off x="5199925" y="3724600"/>
            <a:ext cx="1394700" cy="5322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Example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0" name="Google Shape;160;p22">
            <a:hlinkClick action="ppaction://hlinkshowjump?jump=first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grpSp>
        <p:nvGrpSpPr>
          <p:cNvPr id="161" name="Google Shape;161;p22"/>
          <p:cNvGrpSpPr/>
          <p:nvPr/>
        </p:nvGrpSpPr>
        <p:grpSpPr>
          <a:xfrm>
            <a:off x="402336" y="292608"/>
            <a:ext cx="4023468" cy="4352388"/>
            <a:chOff x="100495" y="67501"/>
            <a:chExt cx="3148500" cy="3431400"/>
          </a:xfrm>
        </p:grpSpPr>
        <p:sp>
          <p:nvSpPr>
            <p:cNvPr id="162" name="Google Shape;162;p22"/>
            <p:cNvSpPr/>
            <p:nvPr/>
          </p:nvSpPr>
          <p:spPr>
            <a:xfrm>
              <a:off x="217166" y="181102"/>
              <a:ext cx="2925513" cy="3204200"/>
            </a:xfrm>
            <a:prstGeom prst="rect">
              <a:avLst/>
            </a:prstGeom>
            <a:solidFill>
              <a:srgbClr val="6FA8DC"/>
            </a:solidFill>
            <a:ln cap="flat" cmpd="sng" w="152400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2"/>
            <p:cNvSpPr txBox="1"/>
            <p:nvPr/>
          </p:nvSpPr>
          <p:spPr>
            <a:xfrm>
              <a:off x="345619" y="2166568"/>
              <a:ext cx="2668607" cy="4617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EAF3FC"/>
                  </a:solidFill>
                </a:rPr>
                <a:t>PURPOSE</a:t>
              </a:r>
              <a:endParaRPr b="1" sz="1800">
                <a:solidFill>
                  <a:srgbClr val="EAF3FC"/>
                </a:solidFill>
              </a:endParaRPr>
            </a:p>
          </p:txBody>
        </p:sp>
        <p:sp>
          <p:nvSpPr>
            <p:cNvPr id="164" name="Google Shape;164;p22"/>
            <p:cNvSpPr/>
            <p:nvPr/>
          </p:nvSpPr>
          <p:spPr>
            <a:xfrm>
              <a:off x="100495" y="67501"/>
              <a:ext cx="3148500" cy="3431400"/>
            </a:xfrm>
            <a:prstGeom prst="rect">
              <a:avLst/>
            </a:prstGeom>
            <a:noFill/>
            <a:ln cap="flat" cmpd="sng" w="19050">
              <a:solidFill>
                <a:srgbClr val="6FA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2"/>
            <p:cNvSpPr txBox="1"/>
            <p:nvPr/>
          </p:nvSpPr>
          <p:spPr>
            <a:xfrm>
              <a:off x="335297" y="2661208"/>
              <a:ext cx="2689200" cy="615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ABF83"/>
                  </a:solidFill>
                </a:rPr>
                <a:t>THE REASON THE INFORMATION EXISTS</a:t>
              </a:r>
              <a:endParaRPr b="1">
                <a:solidFill>
                  <a:srgbClr val="FABF83"/>
                </a:solidFill>
              </a:endParaRPr>
            </a:p>
          </p:txBody>
        </p:sp>
        <p:pic>
          <p:nvPicPr>
            <p:cNvPr id="166" name="Google Shape;16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18773" y="705630"/>
              <a:ext cx="1311939" cy="13099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/>
          <p:nvPr/>
        </p:nvSpPr>
        <p:spPr>
          <a:xfrm>
            <a:off x="220800" y="221850"/>
            <a:ext cx="8702400" cy="4699800"/>
          </a:xfrm>
          <a:prstGeom prst="rect">
            <a:avLst/>
          </a:prstGeom>
          <a:noFill/>
          <a:ln cap="flat" cmpd="sng" w="76200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FA8DC"/>
                </a:solidFill>
              </a:rPr>
              <a:t>Example - Purpose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173" name="Google Shape;173;p23"/>
          <p:cNvSpPr txBox="1"/>
          <p:nvPr>
            <p:ph idx="1" type="body"/>
          </p:nvPr>
        </p:nvSpPr>
        <p:spPr>
          <a:xfrm>
            <a:off x="311700" y="1152475"/>
            <a:ext cx="40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10000"/>
          </a:bodyPr>
          <a:lstStyle/>
          <a:p>
            <a:pPr indent="-274002" lvl="0" marL="4572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 project about WW2  students were asked to find information about the Enigma machine. A student gathered information from the following sources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https://www.bbc.com/news/business-57554102</a:t>
            </a:r>
            <a:r>
              <a:rPr lang="en" sz="12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https://brilliant.org/wiki/enigma-machine/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https://www.nbcnews.com/nbc-out/out-news/wwii-codebreaker-alan-turing-becomes-1st-gay-man-british-bank-note-rcna1251</a:t>
            </a:r>
            <a:r>
              <a:rPr lang="en" sz="12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https://www.amazon.com/Alan-Turing-Enigma-Inspired-Imitation/dp/069116472X</a:t>
            </a:r>
            <a:r>
              <a:rPr lang="en" sz="12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45720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in pairs to help the student 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verify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 purpose of the sources</a:t>
            </a:r>
            <a:endParaRPr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ct val="92307"/>
              <a:buFont typeface="Roboto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Answer the questions:</a:t>
            </a:r>
            <a:endParaRPr sz="12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is the purpose of the information? Is it to inform, teach, sell, entertain or persuade?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 the authors/sponsors make their intentions or purpose clear?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 the information fact, opinion or propaganda?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Does the point of view appear objective and impartial?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Are there political, ideological, cultural, religious, institutional or personal biases?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Note - to help answer Authority and Purpose questions, check out a website's About page.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 your findings in the classroom </a:t>
            </a:r>
            <a:r>
              <a:rPr b="1"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Activity 5: Example - Purpose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4" name="Google Shape;174;p23"/>
          <p:cNvSpPr txBox="1"/>
          <p:nvPr/>
        </p:nvSpPr>
        <p:spPr>
          <a:xfrm>
            <a:off x="5349250" y="3884800"/>
            <a:ext cx="2448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Typical Bletchley Intercept Sheet, by </a:t>
            </a:r>
            <a:r>
              <a:rPr lang="en" sz="800" u="sng">
                <a:solidFill>
                  <a:srgbClr val="6FA8D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USAF</a:t>
            </a:r>
            <a:r>
              <a:rPr lang="en" sz="800"/>
              <a:t>, Public domain, via Wikimedia Commons</a:t>
            </a:r>
            <a:endParaRPr sz="800"/>
          </a:p>
        </p:txBody>
      </p:sp>
      <p:pic>
        <p:nvPicPr>
          <p:cNvPr id="175" name="Google Shape;175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96736" y="595900"/>
            <a:ext cx="2347075" cy="3230876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>
            <a:hlinkClick action="ppaction://hlinkshowjump?jump=previous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/>
          <p:nvPr/>
        </p:nvSpPr>
        <p:spPr>
          <a:xfrm>
            <a:off x="220800" y="221850"/>
            <a:ext cx="8702400" cy="4699800"/>
          </a:xfrm>
          <a:prstGeom prst="rect">
            <a:avLst/>
          </a:prstGeom>
          <a:noFill/>
          <a:ln cap="flat" cmpd="sng" w="76200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FA8DC"/>
                </a:solidFill>
              </a:rPr>
              <a:t>Group Activity</a:t>
            </a:r>
            <a:r>
              <a:rPr b="1" lang="en">
                <a:solidFill>
                  <a:srgbClr val="6FA8DC"/>
                </a:solidFill>
              </a:rPr>
              <a:t> - Is it a CRAAP?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183" name="Google Shape;183;p24"/>
          <p:cNvSpPr txBox="1"/>
          <p:nvPr>
            <p:ph idx="1" type="body"/>
          </p:nvPr>
        </p:nvSpPr>
        <p:spPr>
          <a:xfrm>
            <a:off x="311700" y="1152475"/>
            <a:ext cx="40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286385" lvl="0" marL="4572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 project about WW2  students were asked to find information about Alan Turing. A student announces to the class that he has found some very interesting information about Alan Turing: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"The corporate logo of Apple computers is a poignant tribute to Alan Turing who was found dead at his home with a half eaten poisoned apple beside his bed."</a:t>
            </a:r>
            <a:endParaRPr i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6385" lvl="0" marL="457200" rtl="0" algn="l"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Working in groups, you are asked to use the Source Evaluation Scorecard to evaluate the source presented by the student:</a:t>
            </a:r>
            <a:r>
              <a:rPr b="1" lang="en" sz="13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1" sz="13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https://stmargarets.london/archives/2009/05/turings_poisoned_apple.html</a:t>
            </a:r>
            <a:endParaRPr sz="13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ct val="92307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Instructions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Char char="●"/>
            </a:pP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Open the </a:t>
            </a: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 Evaluation Scorecard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Char char="●"/>
            </a:pP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Connect to your Google account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Char char="●"/>
            </a:pP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Make a copy of the activity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Char char="●"/>
            </a:pP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 your copy with your group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Char char="●"/>
            </a:pP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 to evaluate your source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Char char="●"/>
            </a:pP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Download your report as a .pdf document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194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AutoNum type="arabicPeriod"/>
            </a:pPr>
            <a:r>
              <a:rPr b="1"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Submit your work</a:t>
            </a:r>
            <a:endParaRPr b="1"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4" name="Google Shape;184;p24"/>
          <p:cNvSpPr txBox="1"/>
          <p:nvPr/>
        </p:nvSpPr>
        <p:spPr>
          <a:xfrm>
            <a:off x="4627350" y="3834250"/>
            <a:ext cx="3599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1C1C1C"/>
                </a:solidFill>
                <a:highlight>
                  <a:srgbClr val="FFFFFF"/>
                </a:highlight>
              </a:rPr>
              <a:t>“Turing and Apple logo” by Sofia Mougiakou, is licensed under </a:t>
            </a:r>
            <a:r>
              <a:rPr lang="en" sz="800" u="sng">
                <a:solidFill>
                  <a:srgbClr val="6FA8DC"/>
                </a:solidFill>
                <a:highlight>
                  <a:schemeClr val="lt1"/>
                </a:highlight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</a:t>
            </a:r>
            <a:r>
              <a:rPr lang="en" sz="800">
                <a:solidFill>
                  <a:srgbClr val="1C1C1C"/>
                </a:solidFill>
                <a:highlight>
                  <a:srgbClr val="FFFFFF"/>
                </a:highlight>
              </a:rPr>
              <a:t> based on “</a:t>
            </a:r>
            <a:r>
              <a:rPr lang="en" sz="800" u="sng">
                <a:solidFill>
                  <a:srgbClr val="6FA8DC"/>
                </a:solidFill>
                <a:highlight>
                  <a:srgbClr val="FFFFFF"/>
                </a:highlight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Apple Inc.</a:t>
            </a:r>
            <a:r>
              <a:rPr lang="en" sz="800">
                <a:solidFill>
                  <a:srgbClr val="1C1C1C"/>
                </a:solidFill>
                <a:highlight>
                  <a:srgbClr val="FFFFFF"/>
                </a:highlight>
              </a:rPr>
              <a:t>”, Public domain, via Wikimedia Commons and “</a:t>
            </a:r>
            <a:r>
              <a:rPr lang="en" sz="800" u="sng">
                <a:solidFill>
                  <a:srgbClr val="6FA8DC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Alan Turing: 'Father of computer science, mathematician, logician, wartime codebreaker, victim of prejudice’</a:t>
            </a:r>
            <a:r>
              <a:rPr lang="en" sz="800">
                <a:solidFill>
                  <a:srgbClr val="1C1C1C"/>
                </a:solidFill>
                <a:highlight>
                  <a:srgbClr val="FFFFFF"/>
                </a:highlight>
              </a:rPr>
              <a:t>”, Public domain, via Flickr.com </a:t>
            </a:r>
            <a:endParaRPr sz="800">
              <a:solidFill>
                <a:srgbClr val="1C1C1C"/>
              </a:solidFill>
              <a:highlight>
                <a:srgbClr val="FFFFFF"/>
              </a:highlight>
            </a:endParaRPr>
          </a:p>
        </p:txBody>
      </p:sp>
      <p:pic>
        <p:nvPicPr>
          <p:cNvPr id="185" name="Google Shape;185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103875" y="1244025"/>
            <a:ext cx="2716425" cy="2486724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>
            <a:hlinkClick action="ppaction://hlinkshowjump?jump=first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14"/>
          <p:cNvGrpSpPr/>
          <p:nvPr/>
        </p:nvGrpSpPr>
        <p:grpSpPr>
          <a:xfrm>
            <a:off x="406186" y="296111"/>
            <a:ext cx="4019700" cy="4354800"/>
            <a:chOff x="406186" y="296111"/>
            <a:chExt cx="4019700" cy="4354800"/>
          </a:xfrm>
        </p:grpSpPr>
        <p:sp>
          <p:nvSpPr>
            <p:cNvPr id="67" name="Google Shape;67;p14"/>
            <p:cNvSpPr/>
            <p:nvPr/>
          </p:nvSpPr>
          <p:spPr>
            <a:xfrm>
              <a:off x="547546" y="440271"/>
              <a:ext cx="3750250" cy="4066473"/>
            </a:xfrm>
            <a:prstGeom prst="rect">
              <a:avLst/>
            </a:prstGeom>
            <a:solidFill>
              <a:srgbClr val="6FA8DC"/>
            </a:solidFill>
            <a:ln cap="flat" cmpd="sng" w="152400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4"/>
            <p:cNvSpPr txBox="1"/>
            <p:nvPr/>
          </p:nvSpPr>
          <p:spPr>
            <a:xfrm>
              <a:off x="712212" y="2960041"/>
              <a:ext cx="3420920" cy="4615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EAF3FC"/>
                  </a:solidFill>
                </a:rPr>
                <a:t>CURRENCY</a:t>
              </a:r>
              <a:endParaRPr b="1" sz="1800">
                <a:solidFill>
                  <a:srgbClr val="EAF3FC"/>
                </a:solidFill>
              </a:endParaRPr>
            </a:p>
          </p:txBody>
        </p:sp>
        <p:sp>
          <p:nvSpPr>
            <p:cNvPr id="69" name="Google Shape;69;p14"/>
            <p:cNvSpPr txBox="1"/>
            <p:nvPr/>
          </p:nvSpPr>
          <p:spPr>
            <a:xfrm>
              <a:off x="698980" y="3587791"/>
              <a:ext cx="3447300" cy="369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FABF83"/>
                  </a:solidFill>
                </a:rPr>
                <a:t>TIMELINESS OF THE INFORMATION</a:t>
              </a:r>
              <a:endParaRPr b="1" sz="1200">
                <a:solidFill>
                  <a:srgbClr val="FABF83"/>
                </a:solidFill>
              </a:endParaRPr>
            </a:p>
          </p:txBody>
        </p:sp>
        <p:pic>
          <p:nvPicPr>
            <p:cNvPr id="70" name="Google Shape;70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421350" y="943408"/>
              <a:ext cx="1989363" cy="1966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71" name="Google Shape;71;p14"/>
            <p:cNvSpPr/>
            <p:nvPr/>
          </p:nvSpPr>
          <p:spPr>
            <a:xfrm>
              <a:off x="406186" y="296111"/>
              <a:ext cx="4019700" cy="4354800"/>
            </a:xfrm>
            <a:prstGeom prst="rect">
              <a:avLst/>
            </a:prstGeom>
            <a:noFill/>
            <a:ln cap="flat" cmpd="sng" w="19050">
              <a:solidFill>
                <a:srgbClr val="6FA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2" name="Google Shape;72;p14"/>
          <p:cNvSpPr txBox="1"/>
          <p:nvPr/>
        </p:nvSpPr>
        <p:spPr>
          <a:xfrm>
            <a:off x="4966150" y="378900"/>
            <a:ext cx="3355800" cy="25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3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CURRENCY</a:t>
            </a:r>
            <a:endParaRPr b="1" sz="24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9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When was the information published or posted?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Has the information been revised or updated?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Does your topic require current information, or will older sources work as well?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Are the links functional?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73;p14">
            <a:hlinkClick action="ppaction://hlinkshowjump?jump=nextslide"/>
          </p:cNvPr>
          <p:cNvSpPr/>
          <p:nvPr/>
        </p:nvSpPr>
        <p:spPr>
          <a:xfrm>
            <a:off x="5199925" y="3724600"/>
            <a:ext cx="1394700" cy="5322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Example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4" name="Google Shape;74;p14">
            <a:hlinkClick action="ppaction://hlinkshowjump?jump=first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/>
          <p:nvPr/>
        </p:nvSpPr>
        <p:spPr>
          <a:xfrm>
            <a:off x="220800" y="221850"/>
            <a:ext cx="8702400" cy="4699800"/>
          </a:xfrm>
          <a:prstGeom prst="rect">
            <a:avLst/>
          </a:prstGeom>
          <a:noFill/>
          <a:ln cap="flat" cmpd="sng" w="76200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FA8DC"/>
                </a:solidFill>
              </a:rPr>
              <a:t>Example - Currency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152475"/>
            <a:ext cx="40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 project about WW2  students were asked to find information about the Enigma machine. A student gathered information from the following sources:</a:t>
            </a:r>
            <a:endParaRPr/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https://brilliant.org/wiki/enigma-machine/</a:t>
            </a:r>
            <a:r>
              <a:rPr lang="en" sz="13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3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https://bletchleypark.org.uk/our-story/the-challenge/enigma</a:t>
            </a:r>
            <a:r>
              <a:rPr lang="en" sz="13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3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622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ct val="92307"/>
              <a:buFont typeface="Roboto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in pairs to help the student verify the currency of the information sources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622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ct val="92307"/>
              <a:buFont typeface="Roboto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Answer the questions:</a:t>
            </a:r>
            <a:endParaRPr sz="12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When was the information published or posted?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Has the information been revised or updated?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Does your topic require current information, or will older sources work as well?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Are the links functional?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 your findings in the classroom </a:t>
            </a:r>
            <a:r>
              <a:rPr b="1"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Activity 1: Example - Currency</a:t>
            </a:r>
            <a:endParaRPr b="1" sz="13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Hint: 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Although they are both valuable sources, they do not mention the date of creation and / or the last modification.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Attention: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When it comes to </a:t>
            </a:r>
            <a:r>
              <a:rPr b="1"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primary sources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then accurate, yet historical, information is acceptable.</a:t>
            </a:r>
            <a:endParaRPr sz="12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99688" y="1173138"/>
            <a:ext cx="3925924" cy="279722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4627350" y="3954600"/>
            <a:ext cx="3870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6FA8DC"/>
                </a:solidFill>
                <a:highlight>
                  <a:srgbClr val="FFFFFF"/>
                </a:highlight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Women in Bletchley Park</a:t>
            </a:r>
            <a:r>
              <a:rPr lang="en" sz="800">
                <a:solidFill>
                  <a:srgbClr val="1C1C1C"/>
                </a:solidFill>
                <a:highlight>
                  <a:srgbClr val="FFFFFF"/>
                </a:highlight>
              </a:rPr>
              <a:t>, UK Government, </a:t>
            </a:r>
            <a:r>
              <a:rPr lang="en" sz="800" u="sng">
                <a:solidFill>
                  <a:srgbClr val="6FA8DC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 </a:t>
            </a:r>
            <a:r>
              <a:rPr lang="en" sz="800">
                <a:solidFill>
                  <a:srgbClr val="1C1C1C"/>
                </a:solidFill>
                <a:highlight>
                  <a:srgbClr val="FFFFFF"/>
                </a:highlight>
              </a:rPr>
              <a:t> via Wikimedia Commons</a:t>
            </a:r>
            <a:endParaRPr sz="800">
              <a:solidFill>
                <a:srgbClr val="1C1C1C"/>
              </a:solidFill>
              <a:highlight>
                <a:srgbClr val="FFFFFF"/>
              </a:highlight>
            </a:endParaRPr>
          </a:p>
        </p:txBody>
      </p:sp>
      <p:sp>
        <p:nvSpPr>
          <p:cNvPr id="84" name="Google Shape;84;p15">
            <a:hlinkClick action="ppaction://hlinkshowjump?jump=previous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16"/>
          <p:cNvGrpSpPr/>
          <p:nvPr/>
        </p:nvGrpSpPr>
        <p:grpSpPr>
          <a:xfrm>
            <a:off x="402336" y="292608"/>
            <a:ext cx="4023409" cy="4352641"/>
            <a:chOff x="100375" y="63901"/>
            <a:chExt cx="3720900" cy="4241100"/>
          </a:xfrm>
        </p:grpSpPr>
        <p:sp>
          <p:nvSpPr>
            <p:cNvPr id="90" name="Google Shape;90;p16"/>
            <p:cNvSpPr/>
            <p:nvPr/>
          </p:nvSpPr>
          <p:spPr>
            <a:xfrm>
              <a:off x="238263" y="204293"/>
              <a:ext cx="3457500" cy="3960300"/>
            </a:xfrm>
            <a:prstGeom prst="rect">
              <a:avLst/>
            </a:prstGeom>
            <a:solidFill>
              <a:srgbClr val="6FA8DC"/>
            </a:solidFill>
            <a:ln cap="flat" cmpd="sng" w="152400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6"/>
            <p:cNvSpPr txBox="1"/>
            <p:nvPr/>
          </p:nvSpPr>
          <p:spPr>
            <a:xfrm>
              <a:off x="390068" y="2658310"/>
              <a:ext cx="3153600" cy="4617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EAF3FC"/>
                  </a:solidFill>
                </a:rPr>
                <a:t>RELEVANCE</a:t>
              </a:r>
              <a:endParaRPr b="1" sz="1800">
                <a:solidFill>
                  <a:srgbClr val="EAF3FC"/>
                </a:solidFill>
              </a:endParaRPr>
            </a:p>
          </p:txBody>
        </p:sp>
        <p:sp>
          <p:nvSpPr>
            <p:cNvPr id="92" name="Google Shape;92;p16"/>
            <p:cNvSpPr txBox="1"/>
            <p:nvPr/>
          </p:nvSpPr>
          <p:spPr>
            <a:xfrm>
              <a:off x="377870" y="3269680"/>
              <a:ext cx="3178200" cy="554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FABF83"/>
                  </a:solidFill>
                </a:rPr>
                <a:t>IMPORTANCE OF INFORMATION FOR THE RESEARCH NEEDS</a:t>
              </a:r>
              <a:endParaRPr b="1" sz="1200">
                <a:solidFill>
                  <a:srgbClr val="FABF83"/>
                </a:solidFill>
              </a:endParaRPr>
            </a:p>
          </p:txBody>
        </p:sp>
        <p:pic>
          <p:nvPicPr>
            <p:cNvPr id="93" name="Google Shape;93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80193" y="702664"/>
              <a:ext cx="1761253" cy="18392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94" name="Google Shape;94;p16"/>
            <p:cNvSpPr/>
            <p:nvPr/>
          </p:nvSpPr>
          <p:spPr>
            <a:xfrm>
              <a:off x="100375" y="63901"/>
              <a:ext cx="3720900" cy="4241100"/>
            </a:xfrm>
            <a:prstGeom prst="rect">
              <a:avLst/>
            </a:prstGeom>
            <a:noFill/>
            <a:ln cap="flat" cmpd="sng" w="19050">
              <a:solidFill>
                <a:srgbClr val="6FA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16"/>
          <p:cNvSpPr txBox="1"/>
          <p:nvPr/>
        </p:nvSpPr>
        <p:spPr>
          <a:xfrm>
            <a:off x="4966150" y="378900"/>
            <a:ext cx="3353700" cy="30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3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RELEVANCE</a:t>
            </a:r>
            <a:endParaRPr b="1" sz="24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Does the information relate to your topic or answer your question?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Who is the intended audience?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Is the information at an appropriate level (i.e. not too elementary or advanced for your needs)?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Have you looked at a variety of sources before determining this is one you will use?</a:t>
            </a:r>
            <a:endParaRPr sz="13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6">
            <a:hlinkClick action="ppaction://hlinkshowjump?jump=nextslide"/>
          </p:cNvPr>
          <p:cNvSpPr/>
          <p:nvPr/>
        </p:nvSpPr>
        <p:spPr>
          <a:xfrm>
            <a:off x="5199925" y="3724600"/>
            <a:ext cx="1394700" cy="5322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Example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7" name="Google Shape;97;p16">
            <a:hlinkClick action="ppaction://hlinkshowjump?jump=first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>
            <a:off x="220800" y="221850"/>
            <a:ext cx="8702400" cy="4699800"/>
          </a:xfrm>
          <a:prstGeom prst="rect">
            <a:avLst/>
          </a:prstGeom>
          <a:noFill/>
          <a:ln cap="flat" cmpd="sng" w="76200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FA8DC"/>
                </a:solidFill>
              </a:rPr>
              <a:t>Example - Relevance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311700" y="1152475"/>
            <a:ext cx="40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77177" lvl="0" marL="4572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9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 project about WW2  students were asked to find information about the Enigma machine. A student gathered information from the following sources</a:t>
            </a:r>
            <a:r>
              <a:rPr b="1" lang="en" sz="9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b="1" sz="9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https://plato.stanford.edu/entries/turing-machine/</a:t>
            </a:r>
            <a:endParaRPr sz="10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https://en.wikipedia.org/wiki/Enigma_machine</a:t>
            </a:r>
            <a:r>
              <a:rPr lang="en" sz="10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sz="10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https://en.wikipedia.org/wiki/Turing_test</a:t>
            </a:r>
            <a:r>
              <a:rPr lang="en" sz="10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sz="10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https://en.wikipedia.org/wiki/Turing_pattern</a:t>
            </a:r>
            <a:r>
              <a:rPr lang="en" sz="10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sz="10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93369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20000"/>
              <a:buFont typeface="Century Gothic"/>
              <a:buChar char="●"/>
            </a:pPr>
            <a:r>
              <a:rPr lang="en" sz="10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http://sitn.hms.harvard.edu/flash/2012/turing-biography/</a:t>
            </a:r>
            <a:r>
              <a:rPr lang="en" sz="1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7177" lvl="0" marL="45720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9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in pairs to </a:t>
            </a:r>
            <a:r>
              <a:rPr b="1" lang="en" sz="9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verify</a:t>
            </a:r>
            <a:r>
              <a:rPr b="1" lang="en" sz="9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 relevance of the sources</a:t>
            </a:r>
            <a:endParaRPr sz="9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ct val="100000"/>
              <a:buFont typeface="Roboto"/>
              <a:buAutoNum type="arabicPeriod"/>
            </a:pPr>
            <a:r>
              <a:rPr b="1" lang="en" sz="1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Answer the questions:</a:t>
            </a:r>
            <a:endParaRPr sz="10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Does the information relate to your topic or answer your question?</a:t>
            </a:r>
            <a:endParaRPr sz="1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Who is the intended audience?</a:t>
            </a:r>
            <a:endParaRPr sz="1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 the information at an appropriate level (i.e. not too elementary or advanced for your needs)?</a:t>
            </a:r>
            <a:endParaRPr sz="1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Have you looked at a variety of sources before determining this is one you will use?</a:t>
            </a:r>
            <a:endParaRPr sz="1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2575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0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 your findings in the classroom </a:t>
            </a:r>
            <a:r>
              <a:rPr b="1" lang="en" sz="10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Activity 2: Example - Relevance</a:t>
            </a:r>
            <a:endParaRPr sz="10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4600175" y="3884800"/>
            <a:ext cx="3940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6FA8D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Nazi German Enigma Machine - 50416780478 Hohlgangsanlage 8, German WW2 Underground Hospital, Museum in St. Lawrence 2020</a:t>
            </a:r>
            <a:r>
              <a:rPr lang="en" sz="800"/>
              <a:t> by mattk1979, </a:t>
            </a:r>
            <a:r>
              <a:rPr lang="en" sz="800" u="sng">
                <a:solidFill>
                  <a:srgbClr val="6FA8D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2.0</a:t>
            </a:r>
            <a:r>
              <a:rPr lang="en" sz="800"/>
              <a:t>, via Wikimedia Commons</a:t>
            </a:r>
            <a:endParaRPr sz="800"/>
          </a:p>
        </p:txBody>
      </p:sp>
      <p:pic>
        <p:nvPicPr>
          <p:cNvPr id="106" name="Google Shape;106;p1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623675" y="1236285"/>
            <a:ext cx="3893201" cy="259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7">
            <a:hlinkClick action="ppaction://hlinkshowjump?jump=previous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/>
        </p:nvSpPr>
        <p:spPr>
          <a:xfrm>
            <a:off x="4966150" y="378900"/>
            <a:ext cx="3353700" cy="3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3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AUTHORITY</a:t>
            </a:r>
            <a:endParaRPr b="1" sz="24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Who is the author/ publisher/ source/ sponsor?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What are the author's credentials or organizational affiliations?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Is the author qualified to write on the topic?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Is there contact information, such as a publisher or email address?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Does the URL reveal anything about the author or source?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Note - to help answer Authority and Purpose questions, check out a website's About page</a:t>
            </a:r>
            <a:endParaRPr sz="10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18">
            <a:hlinkClick action="ppaction://hlinkshowjump?jump=nextslide"/>
          </p:cNvPr>
          <p:cNvSpPr/>
          <p:nvPr/>
        </p:nvSpPr>
        <p:spPr>
          <a:xfrm>
            <a:off x="5199925" y="3724600"/>
            <a:ext cx="1394700" cy="5322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Example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4" name="Google Shape;114;p18">
            <a:hlinkClick action="ppaction://hlinkshowjump?jump=first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grpSp>
        <p:nvGrpSpPr>
          <p:cNvPr id="115" name="Google Shape;115;p18"/>
          <p:cNvGrpSpPr/>
          <p:nvPr/>
        </p:nvGrpSpPr>
        <p:grpSpPr>
          <a:xfrm>
            <a:off x="402336" y="292608"/>
            <a:ext cx="4023296" cy="4352571"/>
            <a:chOff x="103875" y="67500"/>
            <a:chExt cx="2058900" cy="2247300"/>
          </a:xfrm>
        </p:grpSpPr>
        <p:sp>
          <p:nvSpPr>
            <p:cNvPr id="116" name="Google Shape;116;p18"/>
            <p:cNvSpPr/>
            <p:nvPr/>
          </p:nvSpPr>
          <p:spPr>
            <a:xfrm>
              <a:off x="176775" y="141900"/>
              <a:ext cx="1913100" cy="2098500"/>
            </a:xfrm>
            <a:prstGeom prst="rect">
              <a:avLst/>
            </a:prstGeom>
            <a:solidFill>
              <a:srgbClr val="6FA8DC"/>
            </a:solidFill>
            <a:ln cap="flat" cmpd="sng" w="152400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8"/>
            <p:cNvSpPr txBox="1"/>
            <p:nvPr/>
          </p:nvSpPr>
          <p:spPr>
            <a:xfrm>
              <a:off x="260775" y="1442225"/>
              <a:ext cx="1745100" cy="294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EAF3FC"/>
                  </a:solidFill>
                </a:rPr>
                <a:t>AUTHORITY</a:t>
              </a:r>
              <a:endParaRPr b="1" sz="1800">
                <a:solidFill>
                  <a:srgbClr val="EAF3FC"/>
                </a:solidFill>
              </a:endParaRPr>
            </a:p>
          </p:txBody>
        </p:sp>
        <p:sp>
          <p:nvSpPr>
            <p:cNvPr id="118" name="Google Shape;118;p18"/>
            <p:cNvSpPr/>
            <p:nvPr/>
          </p:nvSpPr>
          <p:spPr>
            <a:xfrm>
              <a:off x="103875" y="67500"/>
              <a:ext cx="2058900" cy="2247300"/>
            </a:xfrm>
            <a:prstGeom prst="rect">
              <a:avLst/>
            </a:prstGeom>
            <a:noFill/>
            <a:ln cap="flat" cmpd="sng" w="19050">
              <a:solidFill>
                <a:srgbClr val="6FA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8"/>
            <p:cNvSpPr txBox="1"/>
            <p:nvPr/>
          </p:nvSpPr>
          <p:spPr>
            <a:xfrm>
              <a:off x="254025" y="1766175"/>
              <a:ext cx="1758600" cy="255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ABF83"/>
                  </a:solidFill>
                </a:rPr>
                <a:t>THE SOURCE OF THE INFORMATION</a:t>
              </a:r>
              <a:endParaRPr b="1">
                <a:solidFill>
                  <a:srgbClr val="FABF83"/>
                </a:solidFill>
              </a:endParaRPr>
            </a:p>
          </p:txBody>
        </p:sp>
        <p:pic>
          <p:nvPicPr>
            <p:cNvPr id="120" name="Google Shape;120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32400" y="464528"/>
              <a:ext cx="1002575" cy="9223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220800" y="221850"/>
            <a:ext cx="8702400" cy="4699800"/>
          </a:xfrm>
          <a:prstGeom prst="rect">
            <a:avLst/>
          </a:prstGeom>
          <a:noFill/>
          <a:ln cap="flat" cmpd="sng" w="76200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FA8DC"/>
                </a:solidFill>
              </a:rPr>
              <a:t>Example - Authority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311700" y="1152475"/>
            <a:ext cx="40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/>
          </a:bodyPr>
          <a:lstStyle/>
          <a:p>
            <a:pPr indent="-274002" lvl="0" marL="4572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 project about WW2  students were asked to find information about the Enigma machine. A student gathered information from the following sources: 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https://plato.stanford.edu/entries/turing-machine/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https://brilliant.org/wiki/enigma-machine/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https://www.nbcnews.com/nbc-out/out-news/wwii-codebreaker-alan-turing-becomes-1st-gay-man-british-bank-note-rcna1251</a:t>
            </a:r>
            <a:r>
              <a:rPr lang="en" sz="12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http://sitn.hms.harvard.edu/flash/2012/turing-biography/</a:t>
            </a:r>
            <a:r>
              <a:rPr lang="en" sz="12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45720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in pairs to h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elp the student find out who the author is and what is his/her relationship with the subject (verify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 authority of the sources)</a:t>
            </a:r>
            <a:endParaRPr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051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ct val="92307"/>
              <a:buFont typeface="Roboto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Answer the questions:</a:t>
            </a:r>
            <a:endParaRPr sz="12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Who is the author/publisher/source/sponsor?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are the author's credentials or organizational affiliations?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 the author qualified to write on the topic?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 there contact information, such as a publisher or email address?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Does the URL reveal anything about the author or source?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Note - to help answer Authority and Purpose questions, check out a website's About page.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4002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 your findings in the classroom </a:t>
            </a:r>
            <a:r>
              <a:rPr b="1"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Activity 3: Example - Authority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p19"/>
          <p:cNvSpPr txBox="1"/>
          <p:nvPr/>
        </p:nvSpPr>
        <p:spPr>
          <a:xfrm>
            <a:off x="5202450" y="3939125"/>
            <a:ext cx="2291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6FA8D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Alan Turing: Life and Legacy of a Great Thinker</a:t>
            </a:r>
            <a:r>
              <a:rPr lang="en" sz="800">
                <a:solidFill>
                  <a:srgbClr val="6FA8DC"/>
                </a:solidFill>
              </a:rPr>
              <a:t> </a:t>
            </a:r>
            <a:r>
              <a:rPr lang="en" sz="800"/>
              <a:t>by </a:t>
            </a:r>
            <a:r>
              <a:rPr lang="en" sz="800" u="sng">
                <a:solidFill>
                  <a:srgbClr val="6FA8D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Christof Teuscher</a:t>
            </a:r>
            <a:r>
              <a:rPr lang="en" sz="800"/>
              <a:t>, </a:t>
            </a:r>
            <a:r>
              <a:rPr lang="en" sz="800" u="sng">
                <a:solidFill>
                  <a:srgbClr val="6FA8D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2.0</a:t>
            </a:r>
            <a:r>
              <a:rPr lang="en" sz="800"/>
              <a:t> via Flickr.com</a:t>
            </a:r>
            <a:endParaRPr sz="800"/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223999" y="887450"/>
            <a:ext cx="2248001" cy="299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9">
            <a:hlinkClick action="ppaction://hlinkshowjump?jump=previous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/>
        </p:nvSpPr>
        <p:spPr>
          <a:xfrm>
            <a:off x="4966150" y="378900"/>
            <a:ext cx="3353700" cy="29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3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ACCURACY</a:t>
            </a:r>
            <a:endParaRPr b="1" sz="24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Where does the information come from?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Is the information supported by evidence?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Has the information been reviewed or refereed?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Can you verify any of the information in another source or from personal knowledge?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Does the language or tone seem unbiased and free of emotion?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Are there spelling, grammar or typographical errors?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0">
            <a:hlinkClick action="ppaction://hlinkshowjump?jump=nextslide"/>
          </p:cNvPr>
          <p:cNvSpPr/>
          <p:nvPr/>
        </p:nvSpPr>
        <p:spPr>
          <a:xfrm>
            <a:off x="5199925" y="3724600"/>
            <a:ext cx="1394700" cy="5322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Example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7" name="Google Shape;137;p20">
            <a:hlinkClick action="ppaction://hlinkshowjump?jump=first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grpSp>
        <p:nvGrpSpPr>
          <p:cNvPr id="138" name="Google Shape;138;p20"/>
          <p:cNvGrpSpPr/>
          <p:nvPr/>
        </p:nvGrpSpPr>
        <p:grpSpPr>
          <a:xfrm>
            <a:off x="402336" y="292608"/>
            <a:ext cx="4023485" cy="4352561"/>
            <a:chOff x="103845" y="67523"/>
            <a:chExt cx="3556200" cy="3657000"/>
          </a:xfrm>
        </p:grpSpPr>
        <p:sp>
          <p:nvSpPr>
            <p:cNvPr id="139" name="Google Shape;139;p20"/>
            <p:cNvSpPr/>
            <p:nvPr/>
          </p:nvSpPr>
          <p:spPr>
            <a:xfrm>
              <a:off x="229783" y="188569"/>
              <a:ext cx="3304200" cy="3414900"/>
            </a:xfrm>
            <a:prstGeom prst="rect">
              <a:avLst/>
            </a:prstGeom>
            <a:solidFill>
              <a:srgbClr val="6FA8DC"/>
            </a:solidFill>
            <a:ln cap="flat" cmpd="sng" w="152400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0"/>
            <p:cNvSpPr txBox="1"/>
            <p:nvPr/>
          </p:nvSpPr>
          <p:spPr>
            <a:xfrm>
              <a:off x="374868" y="2304588"/>
              <a:ext cx="3014100" cy="4617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EAF3FC"/>
                  </a:solidFill>
                </a:rPr>
                <a:t>ACCURACY</a:t>
              </a:r>
              <a:endParaRPr b="1" sz="1800">
                <a:solidFill>
                  <a:srgbClr val="EAF3FC"/>
                </a:solidFill>
              </a:endParaRPr>
            </a:p>
          </p:txBody>
        </p:sp>
        <p:sp>
          <p:nvSpPr>
            <p:cNvPr id="141" name="Google Shape;141;p20"/>
            <p:cNvSpPr/>
            <p:nvPr/>
          </p:nvSpPr>
          <p:spPr>
            <a:xfrm>
              <a:off x="103845" y="67523"/>
              <a:ext cx="3556200" cy="3657000"/>
            </a:xfrm>
            <a:prstGeom prst="rect">
              <a:avLst/>
            </a:prstGeom>
            <a:noFill/>
            <a:ln cap="flat" cmpd="sng" w="19050">
              <a:solidFill>
                <a:srgbClr val="6FA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0"/>
            <p:cNvSpPr txBox="1"/>
            <p:nvPr/>
          </p:nvSpPr>
          <p:spPr>
            <a:xfrm>
              <a:off x="363209" y="2831752"/>
              <a:ext cx="3037500" cy="523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ABF83"/>
                  </a:solidFill>
                </a:rPr>
                <a:t>THE RELIABILITY, TRUTHFULNESS, AND CORRECTNESS OF THE CONTENT</a:t>
              </a:r>
              <a:endParaRPr b="1" sz="1100">
                <a:solidFill>
                  <a:srgbClr val="FABF83"/>
                </a:solidFill>
              </a:endParaRPr>
            </a:p>
          </p:txBody>
        </p:sp>
        <p:pic>
          <p:nvPicPr>
            <p:cNvPr id="143" name="Google Shape;143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43135" y="660730"/>
              <a:ext cx="1744775" cy="16438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220800" y="221850"/>
            <a:ext cx="8702400" cy="4699800"/>
          </a:xfrm>
          <a:prstGeom prst="rect">
            <a:avLst/>
          </a:prstGeom>
          <a:noFill/>
          <a:ln cap="flat" cmpd="sng" w="76200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FA8DC"/>
                </a:solidFill>
              </a:rPr>
              <a:t>Example - Accuracy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150" name="Google Shape;150;p21"/>
          <p:cNvSpPr txBox="1"/>
          <p:nvPr>
            <p:ph idx="1" type="body"/>
          </p:nvPr>
        </p:nvSpPr>
        <p:spPr>
          <a:xfrm>
            <a:off x="311700" y="1152475"/>
            <a:ext cx="407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the following sources find out if there are  references (e.g., citations, footnotes, or a bibliography) to sources that will provide evidence for the claims made: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622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https://plato.stanford.edu/entries/turing-machine/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622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https://brilliant.org/wiki/enigma-machine/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6225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2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https://www.nbcnews.com/nbc-out/out-news/wwii-codebreaker-alan-turing-becomes-1st-gay-man-british-bank-note-rcna1251</a:t>
            </a:r>
            <a:r>
              <a:rPr lang="en" sz="1200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" sz="12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1"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45720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in pairs to 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verify</a:t>
            </a: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 accuracy of the sources</a:t>
            </a:r>
            <a:endParaRPr sz="130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7622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ct val="92307"/>
              <a:buFont typeface="Roboto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Answer the questions:</a:t>
            </a:r>
            <a:endParaRPr sz="12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Where does the information come from?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 the information supported by evidence?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Has the information been reviewed or refereed?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Can you verify any of the information in another source or from personal knowledge?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Does the language or tone seem unbiased and free of emotion?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ct val="100000"/>
              <a:buFont typeface="Century Gothic"/>
              <a:buChar char="●"/>
            </a:pPr>
            <a:r>
              <a:rPr lang="en" sz="13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Are there spelling, grammar or typographical errors?</a:t>
            </a:r>
            <a:endParaRPr sz="13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0193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ct val="100000"/>
              <a:buFont typeface="Century Gothic"/>
              <a:buAutoNum type="arabicPeriod"/>
            </a:pPr>
            <a:r>
              <a:rPr b="1" lang="en" sz="130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 your findings in the classroom </a:t>
            </a:r>
            <a:r>
              <a:rPr b="1" lang="en" sz="1300" u="sng">
                <a:solidFill>
                  <a:srgbClr val="6FA8DC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Activity 4: Example - Accuracy</a:t>
            </a:r>
            <a:endParaRPr sz="1200">
              <a:solidFill>
                <a:srgbClr val="6FA8D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5202450" y="3939125"/>
            <a:ext cx="2639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“</a:t>
            </a:r>
            <a:r>
              <a:rPr lang="en" sz="800"/>
              <a:t>References List” </a:t>
            </a:r>
            <a:r>
              <a:rPr lang="en" sz="800"/>
              <a:t>in </a:t>
            </a:r>
            <a:r>
              <a:rPr lang="en" sz="800" u="sng">
                <a:solidFill>
                  <a:srgbClr val="6FA8D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Enigma Machine</a:t>
            </a:r>
            <a:r>
              <a:rPr lang="en" sz="800"/>
              <a:t>, from Wikipedia</a:t>
            </a:r>
            <a:endParaRPr sz="800"/>
          </a:p>
        </p:txBody>
      </p:sp>
      <p:pic>
        <p:nvPicPr>
          <p:cNvPr id="152" name="Google Shape;152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44372" y="799900"/>
            <a:ext cx="3062475" cy="313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>
            <a:hlinkClick action="ppaction://hlinkshowjump?jump=previousslide"/>
          </p:cNvPr>
          <p:cNvSpPr txBox="1"/>
          <p:nvPr/>
        </p:nvSpPr>
        <p:spPr>
          <a:xfrm>
            <a:off x="8550050" y="213250"/>
            <a:ext cx="29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 Rounded"/>
                <a:ea typeface="Arial Rounded"/>
                <a:cs typeface="Arial Rounded"/>
                <a:sym typeface="Arial Rounded"/>
              </a:rPr>
              <a:t>X</a:t>
            </a:r>
            <a:endParaRPr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